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C8895B-C4D8-4178-8730-6DBEC6E7E969}" type="datetimeFigureOut">
              <a:rPr lang="en-US" smtClean="0"/>
              <a:t>11/23/2013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1654000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8895B-C4D8-4178-8730-6DBEC6E7E969}" type="datetimeFigureOut">
              <a:rPr lang="en-US" smtClean="0"/>
              <a:t>11/23/2013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3658323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8895B-C4D8-4178-8730-6DBEC6E7E969}" type="datetimeFigureOut">
              <a:rPr lang="en-US" smtClean="0"/>
              <a:t>11/23/2013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2278452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8895B-C4D8-4178-8730-6DBEC6E7E969}" type="datetimeFigureOut">
              <a:rPr lang="en-US" smtClean="0"/>
              <a:t>11/23/2013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1238314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C8895B-C4D8-4178-8730-6DBEC6E7E969}" type="datetimeFigureOut">
              <a:rPr lang="en-US" smtClean="0"/>
              <a:t>11/23/2013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3241590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C8895B-C4D8-4178-8730-6DBEC6E7E969}" type="datetimeFigureOut">
              <a:rPr lang="en-US" smtClean="0"/>
              <a:t>11/23/2013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3154125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C8895B-C4D8-4178-8730-6DBEC6E7E969}" type="datetimeFigureOut">
              <a:rPr lang="en-US" smtClean="0"/>
              <a:t>11/23/2013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3831668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8895B-C4D8-4178-8730-6DBEC6E7E969}" type="datetimeFigureOut">
              <a:rPr lang="en-US" smtClean="0"/>
              <a:t>11/23/2013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751216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8895B-C4D8-4178-8730-6DBEC6E7E969}" type="datetimeFigureOut">
              <a:rPr lang="en-US" smtClean="0"/>
              <a:t>11/23/2013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2163301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8895B-C4D8-4178-8730-6DBEC6E7E969}" type="datetimeFigureOut">
              <a:rPr lang="en-US" smtClean="0"/>
              <a:t>11/23/2013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1113574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8895B-C4D8-4178-8730-6DBEC6E7E969}" type="datetimeFigureOut">
              <a:rPr lang="en-US" smtClean="0"/>
              <a:t>11/23/2013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15CEB1-A48A-47C7-B6D2-2C70CBD8030E}" type="slidenum">
              <a:rPr lang="en-US" smtClean="0"/>
              <a:t>‹#›</a:t>
            </a:fld>
            <a:endParaRPr lang="en-US"/>
          </a:p>
        </p:txBody>
      </p:sp>
    </p:spTree>
    <p:extLst>
      <p:ext uri="{BB962C8B-B14F-4D97-AF65-F5344CB8AC3E}">
        <p14:creationId xmlns:p14="http://schemas.microsoft.com/office/powerpoint/2010/main" val="3059239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00000"/>
            </a:gs>
            <a:gs pos="20000">
              <a:srgbClr val="C00000"/>
            </a:gs>
            <a:gs pos="50000">
              <a:srgbClr val="C00000"/>
            </a:gs>
            <a:gs pos="75000">
              <a:schemeClr val="tx1">
                <a:lumMod val="95000"/>
                <a:lumOff val="5000"/>
              </a:schemeClr>
            </a:gs>
            <a:gs pos="89999">
              <a:schemeClr val="tx1"/>
            </a:gs>
            <a:gs pos="100000">
              <a:schemeClr val="tx1">
                <a:lumMod val="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C8895B-C4D8-4178-8730-6DBEC6E7E969}" type="datetimeFigureOut">
              <a:rPr lang="en-US" smtClean="0"/>
              <a:t>11/23/2013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15CEB1-A48A-47C7-B6D2-2C70CBD8030E}" type="slidenum">
              <a:rPr lang="en-US" smtClean="0"/>
              <a:t>‹#›</a:t>
            </a:fld>
            <a:endParaRPr lang="en-US"/>
          </a:p>
        </p:txBody>
      </p:sp>
    </p:spTree>
    <p:extLst>
      <p:ext uri="{BB962C8B-B14F-4D97-AF65-F5344CB8AC3E}">
        <p14:creationId xmlns:p14="http://schemas.microsoft.com/office/powerpoint/2010/main" val="4061509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ll.org/article/index/id/MjQ0Mw" TargetMode="External"/><Relationship Id="rId2" Type="http://schemas.openxmlformats.org/officeDocument/2006/relationships/hyperlink" Target="http://www.sba-list.org/suzy-b-blog/supreme-courts-obamacare-decis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OCR A Std" pitchFamily="49" charset="0"/>
              </a:rPr>
              <a:t>The Unborn</a:t>
            </a:r>
            <a:endParaRPr lang="en-US" dirty="0">
              <a:solidFill>
                <a:schemeClr val="bg1"/>
              </a:solidFill>
              <a:latin typeface="OCR A Std" pitchFamily="49" charset="0"/>
            </a:endParaRPr>
          </a:p>
        </p:txBody>
      </p:sp>
      <p:sp>
        <p:nvSpPr>
          <p:cNvPr id="3" name="Subtitle 2"/>
          <p:cNvSpPr>
            <a:spLocks noGrp="1"/>
          </p:cNvSpPr>
          <p:nvPr>
            <p:ph type="subTitle" idx="1"/>
          </p:nvPr>
        </p:nvSpPr>
        <p:spPr>
          <a:xfrm>
            <a:off x="7010400" y="5105400"/>
            <a:ext cx="1981200" cy="1524000"/>
          </a:xfrm>
        </p:spPr>
        <p:txBody>
          <a:bodyPr>
            <a:normAutofit lnSpcReduction="10000"/>
          </a:bodyPr>
          <a:lstStyle/>
          <a:p>
            <a:r>
              <a:rPr lang="en-US" dirty="0" smtClean="0">
                <a:solidFill>
                  <a:schemeClr val="tx1"/>
                </a:solidFill>
              </a:rPr>
              <a:t>Tonya Denham</a:t>
            </a:r>
          </a:p>
          <a:p>
            <a:r>
              <a:rPr lang="en-US" dirty="0" smtClean="0">
                <a:solidFill>
                  <a:schemeClr val="tx1"/>
                </a:solidFill>
              </a:rPr>
              <a:t>1A</a:t>
            </a:r>
            <a:endParaRPr lang="en-US" dirty="0">
              <a:solidFill>
                <a:schemeClr val="tx1"/>
              </a:solidFill>
            </a:endParaRPr>
          </a:p>
        </p:txBody>
      </p:sp>
    </p:spTree>
    <p:extLst>
      <p:ext uri="{BB962C8B-B14F-4D97-AF65-F5344CB8AC3E}">
        <p14:creationId xmlns:p14="http://schemas.microsoft.com/office/powerpoint/2010/main" val="2537237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fontScale="90000"/>
          </a:bodyPr>
          <a:lstStyle/>
          <a:p>
            <a:r>
              <a:rPr lang="en-US" dirty="0" smtClean="0">
                <a:solidFill>
                  <a:schemeClr val="bg1"/>
                </a:solidFill>
                <a:latin typeface="OCR A Std" pitchFamily="49" charset="0"/>
              </a:rPr>
              <a:t>Abortion: The never ending protest</a:t>
            </a:r>
            <a:endParaRPr lang="en-US" dirty="0">
              <a:solidFill>
                <a:schemeClr val="bg1"/>
              </a:solidFill>
              <a:latin typeface="OCR A Std" pitchFamily="49" charset="0"/>
            </a:endParaRPr>
          </a:p>
        </p:txBody>
      </p:sp>
      <p:sp>
        <p:nvSpPr>
          <p:cNvPr id="3" name="Content Placeholder 2"/>
          <p:cNvSpPr>
            <a:spLocks noGrp="1"/>
          </p:cNvSpPr>
          <p:nvPr>
            <p:ph idx="1"/>
          </p:nvPr>
        </p:nvSpPr>
        <p:spPr>
          <a:xfrm>
            <a:off x="457200" y="1676400"/>
            <a:ext cx="8229600" cy="4830763"/>
          </a:xfrm>
        </p:spPr>
        <p:txBody>
          <a:bodyPr>
            <a:normAutofit fontScale="70000" lnSpcReduction="20000"/>
          </a:bodyPr>
          <a:lstStyle/>
          <a:p>
            <a:r>
              <a:rPr lang="en-US" dirty="0" smtClean="0">
                <a:solidFill>
                  <a:schemeClr val="bg1"/>
                </a:solidFill>
                <a:latin typeface="OCR A Std" pitchFamily="49" charset="0"/>
              </a:rPr>
              <a:t>The earliest evidence of abortion was found in the 5</a:t>
            </a:r>
            <a:r>
              <a:rPr lang="en-US" baseline="30000" dirty="0" smtClean="0">
                <a:solidFill>
                  <a:schemeClr val="bg1"/>
                </a:solidFill>
                <a:latin typeface="OCR A Std" pitchFamily="49" charset="0"/>
              </a:rPr>
              <a:t>th</a:t>
            </a:r>
            <a:r>
              <a:rPr lang="en-US" dirty="0" smtClean="0">
                <a:solidFill>
                  <a:schemeClr val="bg1"/>
                </a:solidFill>
                <a:latin typeface="OCR A Std" pitchFamily="49" charset="0"/>
              </a:rPr>
              <a:t> century.</a:t>
            </a:r>
          </a:p>
          <a:p>
            <a:r>
              <a:rPr lang="en-US" dirty="0" smtClean="0">
                <a:solidFill>
                  <a:schemeClr val="bg1"/>
                </a:solidFill>
                <a:latin typeface="OCR A Std" pitchFamily="49" charset="0"/>
              </a:rPr>
              <a:t>The debate of abortion in the U.S started in the late 1850s.</a:t>
            </a:r>
          </a:p>
          <a:p>
            <a:r>
              <a:rPr lang="en-US" dirty="0">
                <a:solidFill>
                  <a:schemeClr val="bg1"/>
                </a:solidFill>
                <a:latin typeface="OCR A Std" pitchFamily="49" charset="0"/>
              </a:rPr>
              <a:t>1</a:t>
            </a:r>
            <a:r>
              <a:rPr lang="en-US" dirty="0" smtClean="0">
                <a:solidFill>
                  <a:schemeClr val="bg1"/>
                </a:solidFill>
                <a:latin typeface="OCR A Std" pitchFamily="49" charset="0"/>
              </a:rPr>
              <a:t>875- Every state has banned abortion.</a:t>
            </a:r>
          </a:p>
          <a:p>
            <a:r>
              <a:rPr lang="en-US" dirty="0" smtClean="0">
                <a:solidFill>
                  <a:schemeClr val="bg1"/>
                </a:solidFill>
                <a:latin typeface="OCR A Std" pitchFamily="49" charset="0"/>
              </a:rPr>
              <a:t>1967- Colorado was the first state to legalize abortion for certain circumstances. </a:t>
            </a:r>
          </a:p>
          <a:p>
            <a:r>
              <a:rPr lang="en-US" dirty="0" smtClean="0">
                <a:solidFill>
                  <a:schemeClr val="bg1"/>
                </a:solidFill>
                <a:latin typeface="OCR A Std" pitchFamily="49" charset="0"/>
              </a:rPr>
              <a:t>1973- Roe vs. Wade Stating that a constitutional "right to privacy" exists that protects a woman's decision to have an abortion, the U.S. Supreme Court legalizes abortion on demand. </a:t>
            </a:r>
          </a:p>
          <a:p>
            <a:r>
              <a:rPr lang="en-US" dirty="0" smtClean="0">
                <a:solidFill>
                  <a:schemeClr val="bg1"/>
                </a:solidFill>
                <a:latin typeface="OCR A Std" pitchFamily="49" charset="0"/>
              </a:rPr>
              <a:t>2012- President Obama promotes abortion. Obamacare funds abortion.</a:t>
            </a:r>
            <a:endParaRPr lang="en-US" dirty="0">
              <a:solidFill>
                <a:schemeClr val="bg1"/>
              </a:solidFill>
              <a:latin typeface="OCR A Std" pitchFamily="49" charset="0"/>
            </a:endParaRPr>
          </a:p>
        </p:txBody>
      </p:sp>
    </p:spTree>
    <p:extLst>
      <p:ext uri="{BB962C8B-B14F-4D97-AF65-F5344CB8AC3E}">
        <p14:creationId xmlns:p14="http://schemas.microsoft.com/office/powerpoint/2010/main" val="35674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OCR A Std" pitchFamily="49" charset="0"/>
              </a:rPr>
              <a:t>The perceived injustice: Murder</a:t>
            </a:r>
            <a:endParaRPr lang="en-US" dirty="0">
              <a:solidFill>
                <a:schemeClr val="bg1"/>
              </a:solidFill>
              <a:latin typeface="OCR A Std" pitchFamily="49" charset="0"/>
            </a:endParaRPr>
          </a:p>
        </p:txBody>
      </p:sp>
      <p:sp>
        <p:nvSpPr>
          <p:cNvPr id="3" name="Content Placeholder 2"/>
          <p:cNvSpPr>
            <a:spLocks noGrp="1"/>
          </p:cNvSpPr>
          <p:nvPr>
            <p:ph idx="1"/>
          </p:nvPr>
        </p:nvSpPr>
        <p:spPr>
          <a:xfrm>
            <a:off x="457200" y="1828800"/>
            <a:ext cx="8229600" cy="4525963"/>
          </a:xfrm>
        </p:spPr>
        <p:txBody>
          <a:bodyPr>
            <a:normAutofit fontScale="77500" lnSpcReduction="20000"/>
          </a:bodyPr>
          <a:lstStyle/>
          <a:p>
            <a:r>
              <a:rPr lang="en-US" dirty="0" smtClean="0">
                <a:solidFill>
                  <a:schemeClr val="bg1"/>
                </a:solidFill>
                <a:latin typeface="OCR A Std" pitchFamily="49" charset="0"/>
              </a:rPr>
              <a:t>Many Americans debate the legalization of abortion.</a:t>
            </a:r>
          </a:p>
          <a:p>
            <a:r>
              <a:rPr lang="en-US" dirty="0" smtClean="0">
                <a:solidFill>
                  <a:schemeClr val="bg1"/>
                </a:solidFill>
                <a:latin typeface="OCR A Std" pitchFamily="49" charset="0"/>
              </a:rPr>
              <a:t>Many argue abortion is unjust for unborn babies and is murder.</a:t>
            </a:r>
          </a:p>
          <a:p>
            <a:r>
              <a:rPr lang="en-US" dirty="0" smtClean="0">
                <a:solidFill>
                  <a:schemeClr val="bg1"/>
                </a:solidFill>
                <a:latin typeface="OCR A Std" pitchFamily="49" charset="0"/>
              </a:rPr>
              <a:t>Some argue abortion is a serious decision that should be able to be a free choice.</a:t>
            </a:r>
          </a:p>
          <a:p>
            <a:r>
              <a:rPr lang="en-US" dirty="0" smtClean="0">
                <a:solidFill>
                  <a:schemeClr val="bg1"/>
                </a:solidFill>
                <a:latin typeface="OCR A Std" pitchFamily="49" charset="0"/>
              </a:rPr>
              <a:t>Few argue abortion is a risky topic and decision. They are undecided whether it is the best decision. They’re not fully against it and also not fully for it.</a:t>
            </a:r>
            <a:endParaRPr lang="en-US" dirty="0">
              <a:solidFill>
                <a:schemeClr val="bg1"/>
              </a:solidFill>
              <a:latin typeface="OCR A Std" pitchFamily="49" charset="0"/>
            </a:endParaRPr>
          </a:p>
        </p:txBody>
      </p:sp>
    </p:spTree>
    <p:extLst>
      <p:ext uri="{BB962C8B-B14F-4D97-AF65-F5344CB8AC3E}">
        <p14:creationId xmlns:p14="http://schemas.microsoft.com/office/powerpoint/2010/main" val="1188808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OCR A Std" pitchFamily="49" charset="0"/>
              </a:rPr>
              <a:t>Pro-Life &amp; Pro-Choice: Take Action</a:t>
            </a:r>
            <a:endParaRPr lang="en-US" dirty="0">
              <a:solidFill>
                <a:schemeClr val="bg1"/>
              </a:solidFill>
              <a:latin typeface="OCR A Std" pitchFamily="49" charset="0"/>
            </a:endParaRPr>
          </a:p>
        </p:txBody>
      </p:sp>
      <p:sp>
        <p:nvSpPr>
          <p:cNvPr id="3" name="Content Placeholder 2"/>
          <p:cNvSpPr>
            <a:spLocks noGrp="1"/>
          </p:cNvSpPr>
          <p:nvPr>
            <p:ph idx="1"/>
          </p:nvPr>
        </p:nvSpPr>
        <p:spPr>
          <a:xfrm>
            <a:off x="457200" y="1828800"/>
            <a:ext cx="8229600" cy="4525963"/>
          </a:xfrm>
        </p:spPr>
        <p:txBody>
          <a:bodyPr>
            <a:normAutofit fontScale="62500" lnSpcReduction="20000"/>
          </a:bodyPr>
          <a:lstStyle/>
          <a:p>
            <a:r>
              <a:rPr lang="en-US" dirty="0" smtClean="0">
                <a:solidFill>
                  <a:schemeClr val="bg1"/>
                </a:solidFill>
                <a:latin typeface="OCR A Std" pitchFamily="49" charset="0"/>
              </a:rPr>
              <a:t>The United States pro-life movement (also known as the United States anti-abortion movement or the United States right-to-life movement) is a social and political movement in the United States opposing abortion.</a:t>
            </a:r>
          </a:p>
          <a:p>
            <a:r>
              <a:rPr lang="en-US" dirty="0" smtClean="0">
                <a:solidFill>
                  <a:schemeClr val="bg1"/>
                </a:solidFill>
                <a:latin typeface="OCR A Std" pitchFamily="49" charset="0"/>
              </a:rPr>
              <a:t>Advocates generally argue that the human fetus is a person and therefore has a right to life.</a:t>
            </a:r>
          </a:p>
          <a:p>
            <a:r>
              <a:rPr lang="en-US" dirty="0" smtClean="0">
                <a:solidFill>
                  <a:schemeClr val="bg1"/>
                </a:solidFill>
                <a:latin typeface="OCR A Std" pitchFamily="49" charset="0"/>
              </a:rPr>
              <a:t>The United States pro-choice movement (also known as the United States abortion-rights movement) is a social and political movement in the United States supporting the view that a woman should have the legal right to elective abortion.</a:t>
            </a:r>
          </a:p>
          <a:p>
            <a:r>
              <a:rPr lang="en-US" dirty="0" smtClean="0">
                <a:solidFill>
                  <a:schemeClr val="bg1"/>
                </a:solidFill>
                <a:latin typeface="OCR A Std" pitchFamily="49" charset="0"/>
              </a:rPr>
              <a:t>Bills were passed for the choice of abortion.</a:t>
            </a:r>
            <a:endParaRPr lang="en-US" dirty="0">
              <a:solidFill>
                <a:schemeClr val="bg1"/>
              </a:solidFill>
              <a:latin typeface="OCR A Std" pitchFamily="49" charset="0"/>
            </a:endParaRPr>
          </a:p>
        </p:txBody>
      </p:sp>
    </p:spTree>
    <p:extLst>
      <p:ext uri="{BB962C8B-B14F-4D97-AF65-F5344CB8AC3E}">
        <p14:creationId xmlns:p14="http://schemas.microsoft.com/office/powerpoint/2010/main" val="3222686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OCR A Std" pitchFamily="49" charset="0"/>
              </a:rPr>
              <a:t>Operation Rescue: Success</a:t>
            </a:r>
            <a:endParaRPr lang="en-US" dirty="0">
              <a:solidFill>
                <a:schemeClr val="bg1"/>
              </a:solidFill>
              <a:latin typeface="OCR A Std" pitchFamily="49" charset="0"/>
            </a:endParaRPr>
          </a:p>
        </p:txBody>
      </p:sp>
      <p:sp>
        <p:nvSpPr>
          <p:cNvPr id="3" name="Content Placeholder 2"/>
          <p:cNvSpPr>
            <a:spLocks noGrp="1"/>
          </p:cNvSpPr>
          <p:nvPr>
            <p:ph idx="1"/>
          </p:nvPr>
        </p:nvSpPr>
        <p:spPr>
          <a:xfrm>
            <a:off x="533400" y="1905000"/>
            <a:ext cx="8229600" cy="4525963"/>
          </a:xfrm>
        </p:spPr>
        <p:txBody>
          <a:bodyPr>
            <a:normAutofit fontScale="85000" lnSpcReduction="20000"/>
          </a:bodyPr>
          <a:lstStyle/>
          <a:p>
            <a:r>
              <a:rPr lang="en-US" dirty="0" smtClean="0">
                <a:solidFill>
                  <a:schemeClr val="bg1"/>
                </a:solidFill>
                <a:latin typeface="OCR A Std" pitchFamily="49" charset="0"/>
              </a:rPr>
              <a:t>It took many years before there was a final decision on the legalization of abortion.</a:t>
            </a:r>
          </a:p>
          <a:p>
            <a:r>
              <a:rPr lang="en-US" dirty="0" smtClean="0">
                <a:solidFill>
                  <a:schemeClr val="bg1"/>
                </a:solidFill>
                <a:latin typeface="OCR A Std" pitchFamily="49" charset="0"/>
              </a:rPr>
              <a:t>The many protests contributed to the decision.</a:t>
            </a:r>
          </a:p>
          <a:p>
            <a:r>
              <a:rPr lang="en-US" dirty="0" smtClean="0">
                <a:solidFill>
                  <a:schemeClr val="bg1"/>
                </a:solidFill>
                <a:latin typeface="OCR A Std" pitchFamily="49" charset="0"/>
              </a:rPr>
              <a:t>The key to the legalization of abortion was the Roe vs. Wade ruled 7–2 that a right to privacy under the due process clause of the 14</a:t>
            </a:r>
            <a:r>
              <a:rPr lang="en-US" baseline="30000" dirty="0" smtClean="0">
                <a:solidFill>
                  <a:schemeClr val="bg1"/>
                </a:solidFill>
                <a:latin typeface="OCR A Std" pitchFamily="49" charset="0"/>
              </a:rPr>
              <a:t>th</a:t>
            </a:r>
            <a:r>
              <a:rPr lang="en-US" dirty="0" smtClean="0">
                <a:solidFill>
                  <a:schemeClr val="bg1"/>
                </a:solidFill>
                <a:latin typeface="OCR A Std" pitchFamily="49" charset="0"/>
              </a:rPr>
              <a:t> Amendment extended to a woman's decision to have an abortion.</a:t>
            </a:r>
          </a:p>
          <a:p>
            <a:endParaRPr lang="en-US" dirty="0" smtClean="0"/>
          </a:p>
        </p:txBody>
      </p:sp>
    </p:spTree>
    <p:extLst>
      <p:ext uri="{BB962C8B-B14F-4D97-AF65-F5344CB8AC3E}">
        <p14:creationId xmlns:p14="http://schemas.microsoft.com/office/powerpoint/2010/main" val="3556165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chemeClr val="bg1"/>
                </a:solidFill>
                <a:latin typeface="OCR A Std" pitchFamily="49" charset="0"/>
              </a:rPr>
              <a:t>Thoreau’s concept of civil disobedience: Compare &amp; Contrast</a:t>
            </a:r>
            <a:endParaRPr lang="en-US" sz="3200" dirty="0">
              <a:solidFill>
                <a:schemeClr val="bg1"/>
              </a:solidFill>
              <a:latin typeface="OCR A Std" pitchFamily="49" charset="0"/>
            </a:endParaRPr>
          </a:p>
        </p:txBody>
      </p:sp>
      <p:sp>
        <p:nvSpPr>
          <p:cNvPr id="3" name="Content Placeholder 2"/>
          <p:cNvSpPr>
            <a:spLocks noGrp="1"/>
          </p:cNvSpPr>
          <p:nvPr>
            <p:ph idx="1"/>
          </p:nvPr>
        </p:nvSpPr>
        <p:spPr>
          <a:xfrm>
            <a:off x="311624" y="1676400"/>
            <a:ext cx="8839200" cy="5715000"/>
          </a:xfrm>
        </p:spPr>
        <p:txBody>
          <a:bodyPr>
            <a:noAutofit/>
          </a:bodyPr>
          <a:lstStyle/>
          <a:p>
            <a:r>
              <a:rPr lang="en-US" sz="1600" dirty="0" smtClean="0">
                <a:solidFill>
                  <a:schemeClr val="bg1"/>
                </a:solidFill>
                <a:latin typeface="OCR A Std" pitchFamily="49" charset="0"/>
              </a:rPr>
              <a:t>Thoreau’s concept states that the over-powering government is unjust and should not diminish the people’s rights. Fighting for what we believe is fair for the people. He also says the government is corrupt and treats people unequally. </a:t>
            </a:r>
          </a:p>
          <a:p>
            <a:r>
              <a:rPr lang="en-US" sz="1600" dirty="0" smtClean="0">
                <a:solidFill>
                  <a:schemeClr val="bg1"/>
                </a:solidFill>
                <a:latin typeface="OCR A Std" pitchFamily="49" charset="0"/>
              </a:rPr>
              <a:t>Civil disobedience- is the active, professed refusal to obey certain laws, demands, and commands of a government, or of an occupying international power.</a:t>
            </a:r>
          </a:p>
          <a:p>
            <a:r>
              <a:rPr lang="en-US" sz="1600" dirty="0" smtClean="0">
                <a:solidFill>
                  <a:schemeClr val="bg1"/>
                </a:solidFill>
                <a:latin typeface="OCR A Std" pitchFamily="49" charset="0"/>
              </a:rPr>
              <a:t>This isn't an example of civil obedience because there wasn’t really a refusal of governmental demands. The abortion debate is really to just persuade the government to change laws on the choice of abortion. However, in a way this connects with Thoreau’s concept because the government was not fulfilling people’s rights at first and they can’t control a woman’s body and her pregnancy decisions. The protests demonstrated they wanted change and the power of free choice.</a:t>
            </a:r>
            <a:endParaRPr lang="en-US" sz="1600" dirty="0">
              <a:solidFill>
                <a:schemeClr val="bg1"/>
              </a:solidFill>
              <a:latin typeface="OCR A Std" pitchFamily="49" charset="0"/>
            </a:endParaRPr>
          </a:p>
        </p:txBody>
      </p:sp>
    </p:spTree>
    <p:extLst>
      <p:ext uri="{BB962C8B-B14F-4D97-AF65-F5344CB8AC3E}">
        <p14:creationId xmlns:p14="http://schemas.microsoft.com/office/powerpoint/2010/main" val="3354883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OCR A Std" pitchFamily="49" charset="0"/>
              </a:rPr>
              <a:t>How its done: The process</a:t>
            </a:r>
            <a:endParaRPr lang="en-US" dirty="0">
              <a:solidFill>
                <a:schemeClr val="bg1"/>
              </a:solidFill>
              <a:latin typeface="OCR A Std" pitchFamily="49"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006" y="1676400"/>
            <a:ext cx="5486400" cy="3990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9507" y="2133600"/>
            <a:ext cx="330708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398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89999">
              <a:schemeClr val="bg1"/>
            </a:gs>
            <a:gs pos="100000">
              <a:srgbClr val="C000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lstStyle/>
          <a:p>
            <a:r>
              <a:rPr lang="en-US" dirty="0" smtClean="0"/>
              <a:t>Research sources</a:t>
            </a:r>
            <a:endParaRPr lang="en-US" dirty="0"/>
          </a:p>
        </p:txBody>
      </p:sp>
      <p:sp>
        <p:nvSpPr>
          <p:cNvPr id="3" name="Content Placeholder 2"/>
          <p:cNvSpPr>
            <a:spLocks noGrp="1"/>
          </p:cNvSpPr>
          <p:nvPr>
            <p:ph idx="1"/>
          </p:nvPr>
        </p:nvSpPr>
        <p:spPr/>
        <p:txBody>
          <a:bodyPr/>
          <a:lstStyle/>
          <a:p>
            <a:r>
              <a:rPr lang="en-US" dirty="0" smtClean="0"/>
              <a:t>Google.com</a:t>
            </a:r>
          </a:p>
          <a:p>
            <a:r>
              <a:rPr lang="en-US" dirty="0" smtClean="0"/>
              <a:t>Google.com/images</a:t>
            </a:r>
          </a:p>
          <a:p>
            <a:r>
              <a:rPr lang="en-US" dirty="0" smtClean="0">
                <a:hlinkClick r:id="rId2"/>
              </a:rPr>
              <a:t>http://www.sba-list.org/suzy-b-blog/supreme-courts-obamacare-decision</a:t>
            </a:r>
            <a:endParaRPr lang="en-US" dirty="0" smtClean="0"/>
          </a:p>
          <a:p>
            <a:r>
              <a:rPr lang="en-US" dirty="0" smtClean="0">
                <a:hlinkClick r:id="rId3"/>
              </a:rPr>
              <a:t>http://www.all.org/article/index/id/MjQ0Mw</a:t>
            </a:r>
            <a:endParaRPr lang="en-US" dirty="0" smtClean="0"/>
          </a:p>
          <a:p>
            <a:endParaRPr lang="en-US" dirty="0"/>
          </a:p>
        </p:txBody>
      </p:sp>
    </p:spTree>
    <p:extLst>
      <p:ext uri="{BB962C8B-B14F-4D97-AF65-F5344CB8AC3E}">
        <p14:creationId xmlns:p14="http://schemas.microsoft.com/office/powerpoint/2010/main" val="1709933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523</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Unborn</vt:lpstr>
      <vt:lpstr>Abortion: The never ending protest</vt:lpstr>
      <vt:lpstr>The perceived injustice: Murder</vt:lpstr>
      <vt:lpstr>Pro-Life &amp; Pro-Choice: Take Action</vt:lpstr>
      <vt:lpstr>Operation Rescue: Success</vt:lpstr>
      <vt:lpstr>Thoreau’s concept of civil disobedience: Compare &amp; Contrast</vt:lpstr>
      <vt:lpstr>How its done: The process</vt:lpstr>
      <vt:lpstr>Research sources</vt:lpstr>
    </vt:vector>
  </TitlesOfParts>
  <Company>DWE/BTP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 Denham</dc:creator>
  <cp:lastModifiedBy>Will Denham</cp:lastModifiedBy>
  <cp:revision>16</cp:revision>
  <dcterms:created xsi:type="dcterms:W3CDTF">2013-11-24T00:02:51Z</dcterms:created>
  <dcterms:modified xsi:type="dcterms:W3CDTF">2013-11-24T02:52:23Z</dcterms:modified>
</cp:coreProperties>
</file>